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9"/>
  </p:notesMasterIdLst>
  <p:sldIdLst>
    <p:sldId id="256" r:id="rId3"/>
    <p:sldId id="257" r:id="rId4"/>
    <p:sldId id="258" r:id="rId5"/>
    <p:sldId id="280" r:id="rId6"/>
    <p:sldId id="259" r:id="rId7"/>
    <p:sldId id="288" r:id="rId8"/>
    <p:sldId id="260" r:id="rId9"/>
    <p:sldId id="283" r:id="rId10"/>
    <p:sldId id="261" r:id="rId11"/>
    <p:sldId id="264" r:id="rId12"/>
    <p:sldId id="284" r:id="rId13"/>
    <p:sldId id="267" r:id="rId14"/>
    <p:sldId id="262" r:id="rId15"/>
    <p:sldId id="263" r:id="rId16"/>
    <p:sldId id="266" r:id="rId17"/>
    <p:sldId id="268" r:id="rId18"/>
    <p:sldId id="285" r:id="rId19"/>
    <p:sldId id="286" r:id="rId20"/>
    <p:sldId id="287" r:id="rId21"/>
    <p:sldId id="272" r:id="rId22"/>
    <p:sldId id="273" r:id="rId23"/>
    <p:sldId id="274" r:id="rId24"/>
    <p:sldId id="275" r:id="rId25"/>
    <p:sldId id="292" r:id="rId26"/>
    <p:sldId id="276" r:id="rId27"/>
    <p:sldId id="27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83804"/>
  </p:normalViewPr>
  <p:slideViewPr>
    <p:cSldViewPr snapToGrid="0">
      <p:cViewPr varScale="1">
        <p:scale>
          <a:sx n="107" d="100"/>
          <a:sy n="107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2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F9D56-9843-D447-A2FA-830B452727C4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E95E54-B1D1-F244-872C-1B859491F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03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Brundtland report is when the world realized GDP wasn’t a good indicator of progresses and welfare when used on its own </a:t>
            </a:r>
          </a:p>
          <a:p>
            <a:endParaRPr lang="en-US" dirty="0"/>
          </a:p>
          <a:p>
            <a:r>
              <a:rPr lang="en-US" dirty="0"/>
              <a:t>Peter </a:t>
            </a:r>
            <a:r>
              <a:rPr lang="en-US" dirty="0" err="1"/>
              <a:t>drucker</a:t>
            </a:r>
            <a:r>
              <a:rPr lang="en-US" dirty="0"/>
              <a:t> is a management consultant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483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if else is very elegant because it considers how the player can win, then puts everything else in another case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1091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</a:t>
            </a:r>
            <a:r>
              <a:rPr lang="en-US" dirty="0" err="1"/>
              <a:t>i</a:t>
            </a:r>
            <a:r>
              <a:rPr lang="en-US" dirty="0"/>
              <a:t> told you the C choice and person choice, you should be tell what happens here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Things to highlight in this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Function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If_case</a:t>
            </a:r>
            <a:r>
              <a:rPr lang="en-US" dirty="0"/>
              <a:t> cases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Boolean comparison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Loop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Storing a result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20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Youll</a:t>
            </a:r>
            <a:r>
              <a:rPr lang="en-US" dirty="0"/>
              <a:t> see me constantly googling, looking up documentation and asking chat </a:t>
            </a:r>
            <a:r>
              <a:rPr lang="en-US" dirty="0" err="1"/>
              <a:t>gpt</a:t>
            </a:r>
            <a:r>
              <a:rPr lang="en-US" dirty="0"/>
              <a:t> questions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to actually get anywhere, I need to be able to define the problem and a solution strategy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Like I said at beginning, knowing the basics of programming will help you know how to create solution strategy </a:t>
            </a:r>
            <a:r>
              <a:rPr lang="en-US" dirty="0" err="1"/>
              <a:t>bc</a:t>
            </a:r>
            <a:r>
              <a:rPr lang="en-US" dirty="0"/>
              <a:t> </a:t>
            </a:r>
            <a:r>
              <a:rPr lang="en-US" dirty="0" err="1"/>
              <a:t>youll</a:t>
            </a:r>
            <a:r>
              <a:rPr lang="en-US" dirty="0"/>
              <a:t> have practiced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423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Youll</a:t>
            </a:r>
            <a:r>
              <a:rPr lang="en-US" dirty="0"/>
              <a:t> see me constantly googling, looking up documentation and asking chat </a:t>
            </a:r>
            <a:r>
              <a:rPr lang="en-US" dirty="0" err="1"/>
              <a:t>gpt</a:t>
            </a:r>
            <a:r>
              <a:rPr lang="en-US" dirty="0"/>
              <a:t> questions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But to actually get anywhere, I need to be able to define the problem and a solution strategy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Like I said at beginning, knowing the basics of programming will help you know how to create solution strategy </a:t>
            </a:r>
            <a:r>
              <a:rPr lang="en-US" dirty="0" err="1"/>
              <a:t>bc</a:t>
            </a:r>
            <a:r>
              <a:rPr lang="en-US" dirty="0"/>
              <a:t> </a:t>
            </a:r>
            <a:r>
              <a:rPr lang="en-US" dirty="0" err="1"/>
              <a:t>youll</a:t>
            </a:r>
            <a:r>
              <a:rPr lang="en-US" dirty="0"/>
              <a:t> have practiced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573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661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60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look at the </a:t>
            </a:r>
            <a:r>
              <a:rPr lang="en-US" dirty="0" err="1"/>
              <a:t>github</a:t>
            </a:r>
            <a:r>
              <a:rPr lang="en-US" dirty="0"/>
              <a:t> </a:t>
            </a:r>
          </a:p>
          <a:p>
            <a:r>
              <a:rPr lang="en-US" dirty="0"/>
              <a:t>- canvas for problem sets </a:t>
            </a:r>
          </a:p>
          <a:p>
            <a:r>
              <a:rPr lang="en-US" dirty="0"/>
              <a:t>- canvas has a </a:t>
            </a:r>
            <a:r>
              <a:rPr lang="en-US"/>
              <a:t>discussion boars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25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268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IDE: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integrated development environment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309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Lets back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is it important to think like a computer (more than coding)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Clear definition of “problems” </a:t>
            </a:r>
          </a:p>
          <a:p>
            <a:pPr lvl="1"/>
            <a:r>
              <a:rPr lang="en-US" dirty="0"/>
              <a:t>Cannot solve a problem that isn’t defined (how do you know its solved?)</a:t>
            </a:r>
          </a:p>
          <a:p>
            <a:pPr lvl="1"/>
            <a:r>
              <a:rPr lang="en-US" dirty="0"/>
              <a:t>Coding forces precision and accuracy in problem definition </a:t>
            </a:r>
          </a:p>
          <a:p>
            <a:pPr lvl="1"/>
            <a:r>
              <a:rPr lang="en-US" dirty="0"/>
              <a:t>Collaboration: Once clear to you, can also be clear to team members </a:t>
            </a:r>
          </a:p>
          <a:p>
            <a:r>
              <a:rPr lang="en-US" dirty="0"/>
              <a:t>Solutions to “problems”</a:t>
            </a:r>
          </a:p>
          <a:p>
            <a:pPr lvl="1"/>
            <a:r>
              <a:rPr lang="en-US" dirty="0"/>
              <a:t>Our field is filled with giant problems </a:t>
            </a:r>
          </a:p>
          <a:p>
            <a:pPr lvl="1"/>
            <a:r>
              <a:rPr lang="en-US" dirty="0"/>
              <a:t>To make progress, need to break them into solvable pieces </a:t>
            </a:r>
          </a:p>
          <a:p>
            <a:pPr lvl="1"/>
            <a:r>
              <a:rPr lang="en-US" dirty="0"/>
              <a:t>Learning to program is learning how to break big problems down </a:t>
            </a:r>
          </a:p>
          <a:p>
            <a:pPr lvl="1"/>
            <a:r>
              <a:rPr lang="en-US" dirty="0"/>
              <a:t>Steps are clear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33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Now lets zoom in, why is it worth learning how to code?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Efficiency and Speed – its so much faster </a:t>
            </a:r>
          </a:p>
          <a:p>
            <a:r>
              <a:rPr lang="en-US" dirty="0"/>
              <a:t>Accurate – not reliant on copy-paste/find-replace </a:t>
            </a:r>
          </a:p>
          <a:p>
            <a:r>
              <a:rPr lang="en-US" dirty="0"/>
              <a:t>Replicability – for your teams, others, new datasets </a:t>
            </a:r>
          </a:p>
          <a:p>
            <a:r>
              <a:rPr lang="en-US" dirty="0"/>
              <a:t>Customize – write models for your data, clean and manipulate data for your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Employment – more jobs, better jobs, more money -- Varies wildly, but on average, people who code make 20-30% more which is something like 10-20k more per year </a:t>
            </a:r>
          </a:p>
          <a:p>
            <a:r>
              <a:rPr lang="en-US" dirty="0"/>
              <a:t>Collaboration – compared to excel, GitHub on last day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972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</a:t>
            </a:r>
          </a:p>
          <a:p>
            <a:pPr lvl="1"/>
            <a:r>
              <a:rPr lang="en-US" dirty="0"/>
              <a:t>Clarify your logic – are you solving the problem?</a:t>
            </a:r>
          </a:p>
          <a:p>
            <a:pPr lvl="1"/>
            <a:r>
              <a:rPr lang="en-US" dirty="0"/>
              <a:t>Serves as road map and plan – important for multiple work sessions</a:t>
            </a:r>
          </a:p>
          <a:p>
            <a:pPr lvl="1"/>
            <a:r>
              <a:rPr lang="en-US" dirty="0"/>
              <a:t>Collaboration/Documentation – can communicate what you did to others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E95E54-B1D1-F244-872C-1B859491FC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152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084C0-28D0-62C8-7AEA-DCC8D55FF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D2FDDE-0BD7-5FEF-9626-D94AB079A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EDF16-DC10-7F0F-2C0B-A628FA2DE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FC839-4E3D-E03E-CAAE-DC171152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6A628-CE3B-5ABF-B9A1-3DE5B083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37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770D7-3173-F97F-0205-814F7910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EAB46-5282-5C4D-4B4F-7B8BF9B8D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D085E-CF17-BBF1-E300-862CA7F4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6B972-7556-2C28-E0A7-AE7EB5DF0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2B447-6B0F-9396-0EAB-10FFD020F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049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3142C-9CDE-D1C9-C542-B220DCEFB4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A78FF-76FF-5498-4977-4ECD83E0F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153AF-E81D-D6C7-EC6E-BC076303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16374-68E4-5E2C-CB64-98E69D39A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8B0C6-264A-0DE9-4D10-4677FAA3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043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084C0-28D0-62C8-7AEA-DCC8D55FF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D2FDDE-0BD7-5FEF-9626-D94AB079A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EDF16-DC10-7F0F-2C0B-A628FA2DE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FC839-4E3D-E03E-CAAE-DC171152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6A628-CE3B-5ABF-B9A1-3DE5B083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970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F3D89-06F1-0873-3077-56B08B57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4D27E-7EB7-0873-83A0-21B41CE95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50873-0DAD-00CE-90CB-39767D78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25FE1-CCDF-B281-89A3-C77401EC1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61E92-0EF3-2E78-2930-FD844E01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365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7927E-1228-B4D9-45FE-0885DBD9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31D8A-7492-E6AA-BD3A-309D0C7E0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D8F2D-6A6A-031C-8EB6-39D0F443F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707C-2E3B-3972-6D61-9B42503F2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03C73-3B95-DA33-5BE9-A4C741616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7061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F8B9-A283-0951-99F7-9E805939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FCBF3-887F-3AD4-2D4F-F7241D6FB7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BCE0A-D2A5-2C95-4129-DB52D7C3B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7714B-2AF4-C00E-31D8-7DCD8B2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6603D-76E0-CC0D-3BBA-8ECD3877C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9E74F-64D5-C3A0-E011-F92ADE8F6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690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68730-DE6E-C171-B679-E46D26B64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8B29F-3A78-48D0-CCA5-AC5747BE5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65594-65C0-B05A-247A-E42C5CD85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BD4DDA-4259-F7E6-0D4C-D6303F867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80DB9A-4B27-F4A5-8991-D07E388BB9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0467E8-8DF4-9DC9-75EB-23F209147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6A5A10-4B4C-099A-B5C8-7AC05647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5B83EF-37AB-5B89-5EA4-8E865DE38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26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B2BB-321D-B68E-09A7-52EC0087F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7F975D-8865-E862-A3E5-3FA124679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6E1B5-9177-62CA-965A-DB3472C36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692F4-0C20-BB94-22C7-C8BE33004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7235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9DB75D-B198-9F37-03FE-95333DF9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A28907-B492-D6ED-7711-AAFAB534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CE993-123C-EAC7-EC1F-0354EF5D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3127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51A71-A7FD-5D52-58B6-8A8908447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5E331-D3B7-743F-3C20-95E2A5986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53A464-36C9-C7AE-020B-A31BB84E2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B6319A-EB86-273D-E7A0-7B2452DD7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B1982-E91E-ED89-BCCC-4593A3C4C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E9FC04-E710-ABFB-3394-A0ABA4B81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884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F3D89-06F1-0873-3077-56B08B57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4D27E-7EB7-0873-83A0-21B41CE95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50873-0DAD-00CE-90CB-39767D78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25FE1-CCDF-B281-89A3-C77401EC1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61E92-0EF3-2E78-2930-FD844E01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691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8CD2-A629-1ADF-CF9E-5D4ADDA1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AA307F-4CD9-14E7-1F28-40BD523EB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2038A-850E-4775-38CA-8A109B604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AACF2-DF4F-B82A-A62C-ABDDA91F1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5C016-1618-5298-9A97-F775D63D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534BC-7576-64C5-3276-6FB71178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214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770D7-3173-F97F-0205-814F79105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EAB46-5282-5C4D-4B4F-7B8BF9B8D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D085E-CF17-BBF1-E300-862CA7F4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6B972-7556-2C28-E0A7-AE7EB5DF0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2B447-6B0F-9396-0EAB-10FFD020F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816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3142C-9CDE-D1C9-C542-B220DCEFB4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A78FF-76FF-5498-4977-4ECD83E0F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153AF-E81D-D6C7-EC6E-BC076303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16374-68E4-5E2C-CB64-98E69D39A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8B0C6-264A-0DE9-4D10-4677FAA38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123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7927E-1228-B4D9-45FE-0885DBD9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31D8A-7492-E6AA-BD3A-309D0C7E0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D8F2D-6A6A-031C-8EB6-39D0F443F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707C-2E3B-3972-6D61-9B42503F2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03C73-3B95-DA33-5BE9-A4C741616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4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F8B9-A283-0951-99F7-9E8059395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FCBF3-887F-3AD4-2D4F-F7241D6FB7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BCE0A-D2A5-2C95-4129-DB52D7C3B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7714B-2AF4-C00E-31D8-7DCD8B2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6603D-76E0-CC0D-3BBA-8ECD3877C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9E74F-64D5-C3A0-E011-F92ADE8F6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0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68730-DE6E-C171-B679-E46D26B64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8B29F-3A78-48D0-CCA5-AC5747BE5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65594-65C0-B05A-247A-E42C5CD85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BD4DDA-4259-F7E6-0D4C-D6303F867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80DB9A-4B27-F4A5-8991-D07E388BB9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0467E8-8DF4-9DC9-75EB-23F209147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6A5A10-4B4C-099A-B5C8-7AC05647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5B83EF-37AB-5B89-5EA4-8E865DE38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56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B2BB-321D-B68E-09A7-52EC0087F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7F975D-8865-E862-A3E5-3FA124679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6E1B5-9177-62CA-965A-DB3472C36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692F4-0C20-BB94-22C7-C8BE33004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84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9DB75D-B198-9F37-03FE-95333DF9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A28907-B492-D6ED-7711-AAFAB534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CE993-123C-EAC7-EC1F-0354EF5D9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9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51A71-A7FD-5D52-58B6-8A8908447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5E331-D3B7-743F-3C20-95E2A5986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53A464-36C9-C7AE-020B-A31BB84E2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B6319A-EB86-273D-E7A0-7B2452DD7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B1982-E91E-ED89-BCCC-4593A3C4C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E9FC04-E710-ABFB-3394-A0ABA4B81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02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8CD2-A629-1ADF-CF9E-5D4ADDA1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AA307F-4CD9-14E7-1F28-40BD523EB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2038A-850E-4775-38CA-8A109B604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AACF2-DF4F-B82A-A62C-ABDDA91F1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5C016-1618-5298-9A97-F775D63D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534BC-7576-64C5-3276-6FB71178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75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9B873-1213-69E3-84A5-A8AFA5378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136D9-A63D-8225-768A-B76023D3C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10E61-85EF-B4EA-0FA0-C263B8C71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0B6FD-EAF6-A2DA-5465-1F04FB3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B3A8D-4428-C061-9A07-6C22FF7B23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609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9B873-1213-69E3-84A5-A8AFA5378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136D9-A63D-8225-768A-B76023D3C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10E61-85EF-B4EA-0FA0-C263B8C71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B61B05-3ABA-374A-A954-F456CBED3C32}" type="datetimeFigureOut">
              <a:rPr lang="en-US" smtClean="0"/>
              <a:t>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0B6FD-EAF6-A2DA-5465-1F04FB38D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B3A8D-4428-C061-9A07-6C22FF7B23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A670D-0575-F946-B94B-97B22670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07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3284-4FF2-89D1-E31D-D75583309A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Introduction / Thinking Like a Computer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B5C8C5-286F-2FDC-36CA-CD982DAD0A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Day One of Programming Workshop</a:t>
            </a:r>
          </a:p>
          <a:p>
            <a:r>
              <a:rPr lang="en-US" dirty="0"/>
              <a:t>Andie Creel (she/her)</a:t>
            </a:r>
          </a:p>
          <a:p>
            <a:r>
              <a:rPr lang="en-US" dirty="0"/>
              <a:t>January 2025</a:t>
            </a:r>
          </a:p>
          <a:p>
            <a:r>
              <a:rPr lang="en-US" dirty="0"/>
              <a:t>TF: Eliana Stone</a:t>
            </a:r>
          </a:p>
        </p:txBody>
      </p:sp>
    </p:spTree>
    <p:extLst>
      <p:ext uri="{BB962C8B-B14F-4D97-AF65-F5344CB8AC3E}">
        <p14:creationId xmlns:p14="http://schemas.microsoft.com/office/powerpoint/2010/main" val="3940257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4255B-F77E-358C-EC99-ED7DE2B2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programming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24007-E4CC-6062-D9A9-552CD71E9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Bits and bytes – what the computer actually speaks (0s and 1s)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Machine and Assembly languages -- translates our code to 0s and 1s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Code – R, Python,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Software – Windows, iOS, Applications, Excel, R Studio 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857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4255B-F77E-358C-EC99-ED7DE2B2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programming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24007-E4CC-6062-D9A9-552CD71E9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Bits and bytes – what the computer actually speaks (0s and 1s)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Machine and Assembly languages -- translates our code to 0s and 1s 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Code – R, Python,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Software – Windows, iOS, Applications, Excel, R Studio 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407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A2096-631B-BA7F-889C-C225F127D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42AFB-1BB5-B1D6-7CE5-29B4CC633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Code: What your computer runs (different languages)</a:t>
            </a:r>
          </a:p>
          <a:p>
            <a:r>
              <a:rPr lang="en-US" dirty="0"/>
              <a:t>Script: The text file where you write your code</a:t>
            </a:r>
          </a:p>
          <a:p>
            <a:r>
              <a:rPr lang="en-US" dirty="0"/>
              <a:t>Comments: Notes you write yourself that the computer doesn’t read</a:t>
            </a:r>
          </a:p>
          <a:p>
            <a:r>
              <a:rPr lang="en-US" dirty="0"/>
              <a:t>Run (aka compile and execute): when the computer executes your code</a:t>
            </a:r>
          </a:p>
          <a:p>
            <a:r>
              <a:rPr lang="en-US" dirty="0"/>
              <a:t>IDE/GUI/Software</a:t>
            </a:r>
          </a:p>
          <a:p>
            <a:pPr lvl="1"/>
            <a:r>
              <a:rPr lang="en-US" dirty="0"/>
              <a:t>Where you write and run your scripts and comments</a:t>
            </a:r>
          </a:p>
          <a:p>
            <a:pPr lvl="1"/>
            <a:r>
              <a:rPr lang="en-US" dirty="0"/>
              <a:t>R Studio, Google Collab (Collaboratory), VS Code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919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2C25-2A3D-81A4-3989-FE0D8F846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you think like a computer?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7B5128-C028-5868-5E29-E6CD18690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Clear definition of “problems” </a:t>
            </a:r>
          </a:p>
          <a:p>
            <a:pPr lvl="1"/>
            <a:r>
              <a:rPr lang="en-US" dirty="0"/>
              <a:t>Cannot solve a problem that isn’t defined (how do you know it's solved?)</a:t>
            </a:r>
          </a:p>
          <a:p>
            <a:pPr lvl="1"/>
            <a:r>
              <a:rPr lang="en-US" dirty="0"/>
              <a:t>Forces precision and accuracy in problem definition </a:t>
            </a:r>
          </a:p>
          <a:p>
            <a:pPr lvl="1"/>
            <a:r>
              <a:rPr lang="en-US" dirty="0"/>
              <a:t>Collaboration: Once clear to you, can also be clear to team members </a:t>
            </a:r>
          </a:p>
          <a:p>
            <a:r>
              <a:rPr lang="en-US" dirty="0"/>
              <a:t>Solutions to “problems”</a:t>
            </a:r>
          </a:p>
          <a:p>
            <a:pPr lvl="1"/>
            <a:r>
              <a:rPr lang="en-US" dirty="0"/>
              <a:t>Our field is filled with giant problems </a:t>
            </a:r>
          </a:p>
          <a:p>
            <a:pPr lvl="1"/>
            <a:r>
              <a:rPr lang="en-US" dirty="0"/>
              <a:t>To make progress, need to break them into solvable pieces </a:t>
            </a:r>
          </a:p>
          <a:p>
            <a:pPr lvl="1"/>
            <a:r>
              <a:rPr lang="en-US" dirty="0"/>
              <a:t>Learning to program is learning how to break big problems down </a:t>
            </a:r>
          </a:p>
          <a:p>
            <a:pPr lvl="1"/>
            <a:r>
              <a:rPr lang="en-US" dirty="0"/>
              <a:t>Steps are clear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757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2C25-2A3D-81A4-3989-FE0D8F846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you learn to code?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417463-6F12-7A4D-201C-90D0C9D9F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Efficiency and Speed: it’s so much faster </a:t>
            </a:r>
          </a:p>
          <a:p>
            <a:r>
              <a:rPr lang="en-US" dirty="0"/>
              <a:t>Accurate: not reliant on copy-paste/find-replace </a:t>
            </a:r>
          </a:p>
          <a:p>
            <a:r>
              <a:rPr lang="en-US" dirty="0"/>
              <a:t>Replicability: teams, peer review, new datasets </a:t>
            </a:r>
          </a:p>
          <a:p>
            <a:r>
              <a:rPr lang="en-US" dirty="0"/>
              <a:t>Customize: write models for your data, clean and manipulate data for your models</a:t>
            </a:r>
          </a:p>
          <a:p>
            <a:r>
              <a:rPr lang="en-US" dirty="0"/>
              <a:t>Employment: more jobs, better jobs, more money </a:t>
            </a:r>
          </a:p>
          <a:p>
            <a:r>
              <a:rPr lang="en-US" dirty="0"/>
              <a:t>Collaboration: compared to Excel, GitHub on our last day </a:t>
            </a:r>
          </a:p>
        </p:txBody>
      </p:sp>
    </p:spTree>
    <p:extLst>
      <p:ext uri="{BB962C8B-B14F-4D97-AF65-F5344CB8AC3E}">
        <p14:creationId xmlns:p14="http://schemas.microsoft.com/office/powerpoint/2010/main" val="226742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7E611-5A63-2603-C50A-D5E7347FD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Code – first step of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8E060-617A-8422-E218-4F2BA3851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</a:t>
            </a:r>
          </a:p>
          <a:p>
            <a:pPr lvl="1"/>
            <a:r>
              <a:rPr lang="en-US" dirty="0"/>
              <a:t>Pseudo code is the outline of your code</a:t>
            </a:r>
          </a:p>
          <a:p>
            <a:pPr lvl="1"/>
            <a:r>
              <a:rPr lang="en-US" dirty="0"/>
              <a:t>Similar to the writing process </a:t>
            </a:r>
          </a:p>
          <a:p>
            <a:pPr lvl="1"/>
            <a:r>
              <a:rPr lang="en-US" dirty="0"/>
              <a:t>Not a coding language</a:t>
            </a:r>
          </a:p>
          <a:p>
            <a:pPr lvl="1"/>
            <a:r>
              <a:rPr lang="en-US" dirty="0"/>
              <a:t>I do it on scrap paper or in comments at the top of my scripts</a:t>
            </a:r>
          </a:p>
          <a:p>
            <a:r>
              <a:rPr lang="en-US" dirty="0"/>
              <a:t>Why </a:t>
            </a:r>
          </a:p>
          <a:p>
            <a:pPr lvl="1"/>
            <a:r>
              <a:rPr lang="en-US" dirty="0"/>
              <a:t>Clarify your logic </a:t>
            </a:r>
          </a:p>
          <a:p>
            <a:pPr lvl="1"/>
            <a:r>
              <a:rPr lang="en-US" dirty="0"/>
              <a:t>Serves as road map and plan </a:t>
            </a:r>
          </a:p>
          <a:p>
            <a:pPr lvl="2"/>
            <a:r>
              <a:rPr lang="en-US" dirty="0"/>
              <a:t>Super important for multiple work sessions</a:t>
            </a:r>
          </a:p>
          <a:p>
            <a:pPr lvl="1"/>
            <a:r>
              <a:rPr lang="en-US" dirty="0"/>
              <a:t>Collaboration/Documentation</a:t>
            </a:r>
          </a:p>
          <a:p>
            <a:pPr lvl="2"/>
            <a:r>
              <a:rPr lang="en-US" dirty="0"/>
              <a:t>Can communicate what you’ve done/are doing to others </a:t>
            </a:r>
          </a:p>
        </p:txBody>
      </p:sp>
    </p:spTree>
    <p:extLst>
      <p:ext uri="{BB962C8B-B14F-4D97-AF65-F5344CB8AC3E}">
        <p14:creationId xmlns:p14="http://schemas.microsoft.com/office/powerpoint/2010/main" val="1773159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59" y="637762"/>
            <a:ext cx="2899568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One: Coffee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Write instructions for how to brew a cup of coffee (3 min)</a:t>
            </a:r>
          </a:p>
        </p:txBody>
      </p:sp>
    </p:spTree>
    <p:extLst>
      <p:ext uri="{BB962C8B-B14F-4D97-AF65-F5344CB8AC3E}">
        <p14:creationId xmlns:p14="http://schemas.microsoft.com/office/powerpoint/2010/main" val="282218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59" y="637762"/>
            <a:ext cx="2899568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One: Coffee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Switch instructions with a partner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Have them “run” your code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Do you find any bugs? (5 min)</a:t>
            </a:r>
          </a:p>
        </p:txBody>
      </p:sp>
    </p:spTree>
    <p:extLst>
      <p:ext uri="{BB962C8B-B14F-4D97-AF65-F5344CB8AC3E}">
        <p14:creationId xmlns:p14="http://schemas.microsoft.com/office/powerpoint/2010/main" val="3987107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71" y="637762"/>
            <a:ext cx="3474556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Two: Rock Paper Scissors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Write instructions for how to play Rock, Paper, Scissors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You will need multiple cases </a:t>
            </a:r>
          </a:p>
          <a:p>
            <a:pPr marL="0" indent="0">
              <a:buNone/>
            </a:pPr>
            <a:r>
              <a:rPr lang="en-US" sz="3200" dirty="0"/>
              <a:t>(5 min) </a:t>
            </a:r>
          </a:p>
        </p:txBody>
      </p:sp>
    </p:spTree>
    <p:extLst>
      <p:ext uri="{BB962C8B-B14F-4D97-AF65-F5344CB8AC3E}">
        <p14:creationId xmlns:p14="http://schemas.microsoft.com/office/powerpoint/2010/main" val="4136783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2898D-A98D-648A-2B85-EA38F4A9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571" y="637762"/>
            <a:ext cx="3474556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Exercise Two: Rock Paper Scissors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27C80-1A81-7111-61B0-BF07F183C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775" y="637762"/>
            <a:ext cx="5600580" cy="5576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Switch with a partner. 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Play by the rules they just gave you. 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Can you cheat??</a:t>
            </a:r>
          </a:p>
          <a:p>
            <a:pPr marL="0" indent="0">
              <a:buNone/>
            </a:pPr>
            <a:r>
              <a:rPr lang="en-US" sz="3200" dirty="0"/>
              <a:t>(5 min)</a:t>
            </a:r>
          </a:p>
        </p:txBody>
      </p:sp>
    </p:spTree>
    <p:extLst>
      <p:ext uri="{BB962C8B-B14F-4D97-AF65-F5344CB8AC3E}">
        <p14:creationId xmlns:p14="http://schemas.microsoft.com/office/powerpoint/2010/main" val="681587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CD7E88-AD76-B409-BCD5-02E50E87A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My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5DA27-6C11-EBB3-2144-2F2E80D5F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Freshman in college: financial engineering (whatever that is) -&gt; Java</a:t>
            </a:r>
          </a:p>
          <a:p>
            <a:pPr lvl="1"/>
            <a:r>
              <a:rPr lang="en-US" sz="2000"/>
              <a:t>“I am a magician”  </a:t>
            </a:r>
          </a:p>
          <a:p>
            <a:r>
              <a:rPr lang="en-US" sz="2000"/>
              <a:t>Majored in Econ, minored in CS</a:t>
            </a:r>
          </a:p>
          <a:p>
            <a:r>
              <a:rPr lang="en-US" sz="2000"/>
              <a:t>TAed programming labs in college </a:t>
            </a:r>
          </a:p>
          <a:p>
            <a:r>
              <a:rPr lang="en-US" sz="2000"/>
              <a:t>Pandemic Hobby: big data </a:t>
            </a:r>
          </a:p>
          <a:p>
            <a:r>
              <a:rPr lang="en-US" sz="2000"/>
              <a:t>Master’s thesis: Parks use in pandemic (Cell Phone Data)</a:t>
            </a:r>
          </a:p>
          <a:p>
            <a:r>
              <a:rPr lang="en-US" sz="2000"/>
              <a:t>Dissertation work:  Environmental Econ -- value of local recreation and urban green space</a:t>
            </a:r>
            <a:endParaRPr lang="en-US" sz="2000" dirty="0"/>
          </a:p>
        </p:txBody>
      </p:sp>
      <p:pic>
        <p:nvPicPr>
          <p:cNvPr id="5" name="Picture 4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96D852D4-B074-D171-DD46-F511410D79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28" r="22147" b="2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0327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F854C-63FB-6B0F-62A8-E85321FB9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pseudo code (lazy)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D799D-324D-53C4-B21F-647ECC45B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Player: choose rock paper scissor</a:t>
            </a:r>
          </a:p>
          <a:p>
            <a:pPr marL="0" indent="0">
              <a:buNone/>
            </a:pPr>
            <a:r>
              <a:rPr lang="en-US" sz="3600" dirty="0"/>
              <a:t>Computer: random generate rock paper scissor </a:t>
            </a:r>
          </a:p>
          <a:p>
            <a:pPr marL="0" indent="0">
              <a:buNone/>
            </a:pPr>
            <a:r>
              <a:rPr lang="en-US" sz="3600" dirty="0"/>
              <a:t>Compare P &amp; C </a:t>
            </a:r>
          </a:p>
          <a:p>
            <a:pPr marL="457200" lvl="1" indent="0">
              <a:buNone/>
            </a:pPr>
            <a:r>
              <a:rPr lang="en-US" sz="3200" dirty="0"/>
              <a:t>If P = Rock </a:t>
            </a:r>
          </a:p>
          <a:p>
            <a:pPr marL="914400" lvl="2" indent="0">
              <a:buNone/>
            </a:pPr>
            <a:r>
              <a:rPr lang="en-US" sz="2800" dirty="0"/>
              <a:t>And C = Rock: tie </a:t>
            </a:r>
          </a:p>
          <a:p>
            <a:pPr marL="914400" lvl="2" indent="0">
              <a:buNone/>
            </a:pPr>
            <a:r>
              <a:rPr lang="en-US" sz="2800" dirty="0"/>
              <a:t>And C = paper: player loses </a:t>
            </a:r>
          </a:p>
          <a:p>
            <a:pPr marL="914400" lvl="2" indent="0">
              <a:buNone/>
            </a:pPr>
            <a:r>
              <a:rPr lang="en-US" sz="2800" dirty="0"/>
              <a:t>And C = scissors: player wins</a:t>
            </a:r>
          </a:p>
          <a:p>
            <a:pPr marL="457200" lvl="1" indent="0">
              <a:buNone/>
            </a:pPr>
            <a:r>
              <a:rPr lang="en-US" sz="3200" dirty="0"/>
              <a:t>Same for if P = paper and P = Scissors </a:t>
            </a:r>
          </a:p>
        </p:txBody>
      </p:sp>
    </p:spTree>
    <p:extLst>
      <p:ext uri="{BB962C8B-B14F-4D97-AF65-F5344CB8AC3E}">
        <p14:creationId xmlns:p14="http://schemas.microsoft.com/office/powerpoint/2010/main" val="1564238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FE310-0472-AF42-56B0-13C5D468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Lazy Pseudo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1C9E2-8970-208F-8F38-01861F7B2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30775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5600" dirty="0"/>
              <a:t>While </a:t>
            </a:r>
            <a:r>
              <a:rPr lang="en-US" sz="5600" dirty="0" err="1"/>
              <a:t>play_again</a:t>
            </a:r>
            <a:r>
              <a:rPr lang="en-US" sz="5600" dirty="0"/>
              <a:t> is true</a:t>
            </a:r>
          </a:p>
          <a:p>
            <a:pPr marL="0" indent="0">
              <a:buNone/>
            </a:pPr>
            <a:r>
              <a:rPr lang="en-US" sz="5600" dirty="0"/>
              <a:t>    Prompt the player to select Rock, Paper, or Scissors</a:t>
            </a:r>
          </a:p>
          <a:p>
            <a:pPr marL="0" indent="0">
              <a:buNone/>
            </a:pPr>
            <a:r>
              <a:rPr lang="en-US" sz="5600" dirty="0"/>
              <a:t>    Generate a random choice for the computer (Rock, Paper, or Scissors)</a:t>
            </a:r>
          </a:p>
          <a:p>
            <a:pPr marL="0" indent="0">
              <a:buNone/>
            </a:pPr>
            <a:endParaRPr lang="en-US" sz="5600" dirty="0"/>
          </a:p>
          <a:p>
            <a:pPr marL="0" indent="0">
              <a:buNone/>
            </a:pPr>
            <a:r>
              <a:rPr lang="en-US" sz="5600" dirty="0"/>
              <a:t>    If player's choice is the same as computer's choice</a:t>
            </a:r>
          </a:p>
          <a:p>
            <a:pPr marL="0" indent="0">
              <a:buNone/>
            </a:pPr>
            <a:r>
              <a:rPr lang="en-US" sz="5600" dirty="0"/>
              <a:t>      Display "It's a tie!"</a:t>
            </a:r>
          </a:p>
          <a:p>
            <a:pPr marL="0" indent="0">
              <a:buNone/>
            </a:pPr>
            <a:r>
              <a:rPr lang="en-US" sz="5600" dirty="0"/>
              <a:t>    Else If player chooses Rock and computer chooses Scissors</a:t>
            </a:r>
          </a:p>
          <a:p>
            <a:pPr marL="0" indent="0">
              <a:buNone/>
            </a:pPr>
            <a:r>
              <a:rPr lang="en-US" sz="5600" dirty="0"/>
              <a:t>      Display "Player wins! Rock crushes Scissors."</a:t>
            </a:r>
          </a:p>
          <a:p>
            <a:pPr marL="0" indent="0">
              <a:buNone/>
            </a:pPr>
            <a:r>
              <a:rPr lang="en-US" sz="5600" dirty="0"/>
              <a:t>    Else If player chooses Paper and computer chooses Rock</a:t>
            </a:r>
          </a:p>
          <a:p>
            <a:pPr marL="0" indent="0">
              <a:buNone/>
            </a:pPr>
            <a:r>
              <a:rPr lang="en-US" sz="5600" dirty="0"/>
              <a:t>      Display "Player wins! Paper covers Rock."</a:t>
            </a:r>
          </a:p>
          <a:p>
            <a:pPr marL="0" indent="0">
              <a:buNone/>
            </a:pPr>
            <a:r>
              <a:rPr lang="en-US" sz="5600" dirty="0"/>
              <a:t>    Else If player chooses Scissors and computer chooses Paper</a:t>
            </a:r>
          </a:p>
          <a:p>
            <a:pPr marL="0" indent="0">
              <a:buNone/>
            </a:pPr>
            <a:r>
              <a:rPr lang="en-US" sz="5600" dirty="0"/>
              <a:t>      Display "Player wins! Scissors cut Paper."</a:t>
            </a:r>
          </a:p>
          <a:p>
            <a:pPr marL="0" indent="0">
              <a:buNone/>
            </a:pPr>
            <a:r>
              <a:rPr lang="en-US" sz="5600" dirty="0"/>
              <a:t>    Else</a:t>
            </a:r>
          </a:p>
          <a:p>
            <a:pPr marL="0" indent="0">
              <a:buNone/>
            </a:pPr>
            <a:r>
              <a:rPr lang="en-US" sz="5600" dirty="0"/>
              <a:t>      Display "Computer wins!"</a:t>
            </a:r>
          </a:p>
          <a:p>
            <a:pPr marL="0" indent="0">
              <a:buNone/>
            </a:pPr>
            <a:endParaRPr lang="en-US" sz="5600" dirty="0"/>
          </a:p>
          <a:p>
            <a:pPr marL="0" indent="0">
              <a:buNone/>
            </a:pPr>
            <a:r>
              <a:rPr lang="en-US" sz="5600" dirty="0"/>
              <a:t>    Ask the player if they want to play again </a:t>
            </a:r>
          </a:p>
          <a:p>
            <a:pPr marL="0" indent="0">
              <a:buNone/>
            </a:pPr>
            <a:r>
              <a:rPr lang="en-US" sz="5600" dirty="0"/>
              <a:t>       set </a:t>
            </a:r>
            <a:r>
              <a:rPr lang="en-US" sz="5600" dirty="0" err="1"/>
              <a:t>play_again</a:t>
            </a:r>
            <a:r>
              <a:rPr lang="en-US" sz="5600" dirty="0"/>
              <a:t> to true or false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51C2FE-C2E7-2785-9263-07ABA8296779}"/>
              </a:ext>
            </a:extLst>
          </p:cNvPr>
          <p:cNvSpPr txBox="1"/>
          <p:nvPr/>
        </p:nvSpPr>
        <p:spPr>
          <a:xfrm>
            <a:off x="2569029" y="1378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4711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F889A-564D-7C1E-A1A7-7721B2EDC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Code </a:t>
            </a:r>
          </a:p>
        </p:txBody>
      </p:sp>
      <p:pic>
        <p:nvPicPr>
          <p:cNvPr id="5" name="Content Placeholder 4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605A72E4-A6C7-9BD1-AA52-2F16FB0A2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9020" y="1846053"/>
            <a:ext cx="5530178" cy="4646822"/>
          </a:xfrm>
        </p:spPr>
      </p:pic>
      <p:pic>
        <p:nvPicPr>
          <p:cNvPr id="7" name="Picture 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B6EA2DA9-49AD-A60B-CCE2-248A48A99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46053"/>
            <a:ext cx="5309049" cy="494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399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693-F97B-2AC1-683B-D57AE8436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Couple of notes on writing, debugging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1286B-B925-066A-6ABA-79DE5A3B4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“I minored in stack overflow”</a:t>
            </a:r>
          </a:p>
          <a:p>
            <a:r>
              <a:rPr lang="en-US" dirty="0"/>
              <a:t>I still have to look things up constantly</a:t>
            </a:r>
          </a:p>
          <a:p>
            <a:r>
              <a:rPr lang="en-US" dirty="0"/>
              <a:t>Knowing programming makes me better at: </a:t>
            </a:r>
          </a:p>
          <a:p>
            <a:pPr lvl="1"/>
            <a:r>
              <a:rPr lang="en-US" dirty="0"/>
              <a:t>Defining problems </a:t>
            </a:r>
          </a:p>
          <a:p>
            <a:pPr lvl="1"/>
            <a:r>
              <a:rPr lang="en-US" dirty="0"/>
              <a:t>Developing solution strategies </a:t>
            </a:r>
          </a:p>
          <a:p>
            <a:pPr lvl="1"/>
            <a:r>
              <a:rPr lang="en-US" dirty="0"/>
              <a:t>Solving harder and harder problems</a:t>
            </a:r>
          </a:p>
          <a:p>
            <a:r>
              <a:rPr lang="en-US" dirty="0"/>
              <a:t>Documentation, Google, Stack Overflow, and ChatGPT can help you from there</a:t>
            </a:r>
          </a:p>
          <a:p>
            <a:r>
              <a:rPr lang="en-US" dirty="0"/>
              <a:t>But if you don’t know how to define and solve problems, you won’t be able to take full advantage of these aids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6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C693-F97B-2AC1-683B-D57AE8436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Couple of notes on writing, debugging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1286B-B925-066A-6ABA-79DE5A3B4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“I minored in stack overflow”</a:t>
            </a:r>
          </a:p>
          <a:p>
            <a:r>
              <a:rPr lang="en-US" dirty="0"/>
              <a:t>I still have to look things up constantly</a:t>
            </a:r>
          </a:p>
          <a:p>
            <a:r>
              <a:rPr lang="en-US" dirty="0"/>
              <a:t>Knowing programming makes me better at: </a:t>
            </a:r>
          </a:p>
          <a:p>
            <a:pPr lvl="1"/>
            <a:r>
              <a:rPr lang="en-US" dirty="0"/>
              <a:t>Defining problems </a:t>
            </a:r>
          </a:p>
          <a:p>
            <a:pPr lvl="1"/>
            <a:r>
              <a:rPr lang="en-US" dirty="0"/>
              <a:t>Developing solution strategies </a:t>
            </a:r>
          </a:p>
          <a:p>
            <a:pPr lvl="1"/>
            <a:r>
              <a:rPr lang="en-US" dirty="0"/>
              <a:t>Solving harder and harder problems</a:t>
            </a:r>
          </a:p>
          <a:p>
            <a:r>
              <a:rPr lang="en-US" dirty="0"/>
              <a:t>Documentation, Google, Stack Overflow, and ChatGPT can help you from there</a:t>
            </a:r>
          </a:p>
          <a:p>
            <a:r>
              <a:rPr lang="en-US" dirty="0"/>
              <a:t>But if you don’t know how to </a:t>
            </a:r>
            <a:r>
              <a:rPr lang="en-US" dirty="0">
                <a:solidFill>
                  <a:srgbClr val="FF0000"/>
                </a:solidFill>
              </a:rPr>
              <a:t>define and solve problems</a:t>
            </a:r>
            <a:r>
              <a:rPr lang="en-US" dirty="0"/>
              <a:t>, you won’t be able to take full advantage of these aids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9105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64616-0918-50D6-FC39-34CE4D4A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ChatGPT and other AI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B9E8D-9647-B3F1-088B-46F0D946F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of them could probably solve all of what we do in this class</a:t>
            </a:r>
          </a:p>
          <a:p>
            <a:r>
              <a:rPr lang="en-US" dirty="0"/>
              <a:t>But they can’t solve everything you’ll eventually want to do </a:t>
            </a:r>
          </a:p>
          <a:p>
            <a:r>
              <a:rPr lang="en-US" dirty="0"/>
              <a:t>You can’t get to the cutting-edge problems without basics </a:t>
            </a:r>
          </a:p>
          <a:p>
            <a:pPr lvl="1"/>
            <a:r>
              <a:rPr lang="en-US" dirty="0"/>
              <a:t>At the very least, you’ll be limited </a:t>
            </a:r>
          </a:p>
          <a:p>
            <a:r>
              <a:rPr lang="en-US" dirty="0"/>
              <a:t>Learn basics so that you can get to hard problems, and use AI as a collaborative aid once there </a:t>
            </a:r>
          </a:p>
        </p:txBody>
      </p:sp>
    </p:spTree>
    <p:extLst>
      <p:ext uri="{BB962C8B-B14F-4D97-AF65-F5344CB8AC3E}">
        <p14:creationId xmlns:p14="http://schemas.microsoft.com/office/powerpoint/2010/main" val="23977861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883B0E-B8F7-C673-2C10-18F328171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4650" y="637763"/>
            <a:ext cx="4310698" cy="1627274"/>
          </a:xfrm>
        </p:spPr>
        <p:txBody>
          <a:bodyPr anchor="t">
            <a:normAutofit/>
          </a:bodyPr>
          <a:lstStyle/>
          <a:p>
            <a:r>
              <a:rPr lang="en-US"/>
              <a:t>What’s next  </a:t>
            </a:r>
          </a:p>
        </p:txBody>
      </p:sp>
      <p:pic>
        <p:nvPicPr>
          <p:cNvPr id="5" name="Picture 4" descr="Coffee on white background">
            <a:extLst>
              <a:ext uri="{FF2B5EF4-FFF2-40B4-BE49-F238E27FC236}">
                <a16:creationId xmlns:a16="http://schemas.microsoft.com/office/drawing/2014/main" id="{58B60D00-5192-8538-62BF-20F8C2CAE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719" b="1"/>
          <a:stretch/>
        </p:blipFill>
        <p:spPr>
          <a:xfrm>
            <a:off x="1155547" y="637762"/>
            <a:ext cx="4284408" cy="557677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4650" y="2349392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3DD87-611B-E18B-80A0-B006D0DF7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649" y="2555978"/>
            <a:ext cx="4310698" cy="3658554"/>
          </a:xfrm>
        </p:spPr>
        <p:txBody>
          <a:bodyPr>
            <a:normAutofit/>
          </a:bodyPr>
          <a:lstStyle/>
          <a:p>
            <a:r>
              <a:rPr lang="en-US" sz="2000"/>
              <a:t>30 min break </a:t>
            </a:r>
          </a:p>
          <a:p>
            <a:r>
              <a:rPr lang="en-US" sz="2000"/>
              <a:t>Base R </a:t>
            </a:r>
          </a:p>
        </p:txBody>
      </p:sp>
    </p:spTree>
    <p:extLst>
      <p:ext uri="{BB962C8B-B14F-4D97-AF65-F5344CB8AC3E}">
        <p14:creationId xmlns:p14="http://schemas.microsoft.com/office/powerpoint/2010/main" val="2405003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663295-82B9-1037-2078-070FC93F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3700"/>
              <a:t>My motivation for knowing how to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9938F-767D-8A87-E548-88A916A8B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1600" dirty="0"/>
              <a:t>Sustainable development: </a:t>
            </a:r>
            <a:r>
              <a:rPr lang="en-US" sz="1600" b="0" i="0" dirty="0">
                <a:effectLst/>
                <a:latin typeface="Söhne"/>
              </a:rPr>
              <a:t>"meets the needs of the present without compromising the ability of future generations to meet their own needs” -- Brundtland Report, 1987 </a:t>
            </a:r>
          </a:p>
          <a:p>
            <a:r>
              <a:rPr lang="en-US" sz="1600" b="0" i="0" dirty="0">
                <a:effectLst/>
                <a:latin typeface="Söhne"/>
              </a:rPr>
              <a:t>Needs: consumption of goods, health, political stability, culture</a:t>
            </a:r>
          </a:p>
          <a:p>
            <a:pPr lvl="1"/>
            <a:r>
              <a:rPr lang="en-US" sz="1600" b="0" i="0" dirty="0">
                <a:effectLst/>
                <a:latin typeface="Söhne"/>
              </a:rPr>
              <a:t>T</a:t>
            </a:r>
            <a:r>
              <a:rPr lang="en-US" sz="1600" dirty="0">
                <a:latin typeface="Söhne"/>
              </a:rPr>
              <a:t>he environment affects this </a:t>
            </a:r>
          </a:p>
          <a:p>
            <a:pPr lvl="1"/>
            <a:r>
              <a:rPr lang="en-US" sz="1600" dirty="0">
                <a:latin typeface="Söhne"/>
              </a:rPr>
              <a:t>That effect can be hard to observe/measure </a:t>
            </a:r>
          </a:p>
          <a:p>
            <a:r>
              <a:rPr lang="en-US" sz="1600" b="0" i="0" dirty="0">
                <a:effectLst/>
                <a:latin typeface="Söhne"/>
              </a:rPr>
              <a:t>Explosion of data and computing power can help us observe and understand how nature affects sustainable development </a:t>
            </a:r>
          </a:p>
          <a:p>
            <a:r>
              <a:rPr lang="en-US" sz="1600" b="0" i="0" dirty="0">
                <a:effectLst/>
                <a:latin typeface="Söhne"/>
              </a:rPr>
              <a:t>“What gets measured gets managed” – Peter Drucker</a:t>
            </a:r>
            <a:r>
              <a:rPr lang="en-US" sz="1600" dirty="0">
                <a:latin typeface="Söhne"/>
              </a:rPr>
              <a:t> (</a:t>
            </a:r>
            <a:r>
              <a:rPr lang="en-US" sz="1600" b="0" i="0" dirty="0">
                <a:effectLst/>
                <a:latin typeface="Söhne"/>
              </a:rPr>
              <a:t>maybe?)</a:t>
            </a:r>
          </a:p>
          <a:p>
            <a:endParaRPr lang="en-US" sz="1600" b="0" i="0" dirty="0">
              <a:effectLst/>
              <a:latin typeface="Söhne"/>
            </a:endParaRP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A7EDB4-72CD-1B62-19C1-A3D670D7BB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54" r="25002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1254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D7E88-AD76-B409-BCD5-02E50E87A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 dirty="0"/>
              <a:t>Eliana’s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5DA27-6C11-EBB3-2144-2F2E80D5F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79" y="2405067"/>
            <a:ext cx="10268643" cy="3729034"/>
          </a:xfrm>
        </p:spPr>
        <p:txBody>
          <a:bodyPr>
            <a:normAutofit/>
          </a:bodyPr>
          <a:lstStyle/>
          <a:p>
            <a:r>
              <a:rPr lang="en-US" sz="2000" dirty="0"/>
              <a:t>Majored in Environmental Studies and Economics</a:t>
            </a:r>
          </a:p>
          <a:p>
            <a:r>
              <a:rPr lang="en-US" sz="2000" dirty="0"/>
              <a:t>Didn’t start coding till junior year of college</a:t>
            </a:r>
          </a:p>
          <a:p>
            <a:pPr lvl="1"/>
            <a:r>
              <a:rPr lang="en-US" sz="2000" dirty="0"/>
              <a:t>Felt a huge barrier to entry compared to peers with programming backgrounds</a:t>
            </a:r>
          </a:p>
          <a:p>
            <a:r>
              <a:rPr lang="en-US" sz="2000" dirty="0"/>
              <a:t>Started with classes in R</a:t>
            </a:r>
          </a:p>
          <a:p>
            <a:r>
              <a:rPr lang="en-US" sz="2000" dirty="0"/>
              <a:t>Now other languages like Python and Google Earth Engine JavaScript are easy to self-learn with online resources</a:t>
            </a:r>
          </a:p>
          <a:p>
            <a:r>
              <a:rPr lang="en-US" sz="2000" dirty="0"/>
              <a:t>Master’s thesis: Agribusiness lobbying on Brazilian economy and public health (remotely-sensed crop data, decades of municipal election data)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D9D291-38AA-AB62-5C54-921C8D3CD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490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E0ABA-1A43-E916-7905-5A81542A5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r>
              <a:rPr lang="en-US"/>
              <a:t>Introductions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17601-8314-D28A-6A6E-FC28FB4B6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63937"/>
            <a:ext cx="10515600" cy="4351338"/>
          </a:xfrm>
        </p:spPr>
        <p:txBody>
          <a:bodyPr/>
          <a:lstStyle/>
          <a:p>
            <a:r>
              <a:rPr lang="en-US" dirty="0"/>
              <a:t>Name (pronouns) </a:t>
            </a:r>
          </a:p>
          <a:p>
            <a:r>
              <a:rPr lang="en-US" dirty="0"/>
              <a:t>What you do at YSE </a:t>
            </a:r>
          </a:p>
          <a:p>
            <a:r>
              <a:rPr lang="en-US" dirty="0"/>
              <a:t>Why you decided to take this workshop </a:t>
            </a:r>
          </a:p>
        </p:txBody>
      </p:sp>
    </p:spTree>
    <p:extLst>
      <p:ext uri="{BB962C8B-B14F-4D97-AF65-F5344CB8AC3E}">
        <p14:creationId xmlns:p14="http://schemas.microsoft.com/office/powerpoint/2010/main" val="2817443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C7E78-F896-8C4A-C23E-C10AA29C0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next three days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646-7795-1937-9FB4-DAE2F45D3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Rid the intimidation factor </a:t>
            </a:r>
          </a:p>
          <a:p>
            <a:r>
              <a:rPr lang="en-US" dirty="0"/>
              <a:t>Build a foundation for other classes and opportunities to build on</a:t>
            </a:r>
          </a:p>
          <a:p>
            <a:r>
              <a:rPr lang="en-US" dirty="0"/>
              <a:t>Accelerate the initial learning curve </a:t>
            </a:r>
          </a:p>
          <a:p>
            <a:pPr lvl="1"/>
            <a:r>
              <a:rPr lang="en-US" dirty="0"/>
              <a:t>I tried to build what I wish I had</a:t>
            </a:r>
          </a:p>
          <a:p>
            <a:endParaRPr lang="en-US" dirty="0"/>
          </a:p>
          <a:p>
            <a:r>
              <a:rPr lang="en-US" dirty="0"/>
              <a:t>Advice: Ask questions </a:t>
            </a:r>
          </a:p>
          <a:p>
            <a:pPr lvl="1"/>
            <a:r>
              <a:rPr lang="en-US" dirty="0"/>
              <a:t>Believe that you’re entitled to learn everything the next three days has to offer</a:t>
            </a:r>
          </a:p>
          <a:p>
            <a:pPr lvl="1"/>
            <a:r>
              <a:rPr lang="en-US" dirty="0"/>
              <a:t> Even when you don’t know how to say it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70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D4DED-3338-4DE3-CB3C-EBEA8A909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FA9D9-114A-48D0-B97F-FF077BC95D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42453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9:00 am to 12:30 every morning </a:t>
            </a:r>
          </a:p>
          <a:p>
            <a:pPr lvl="1"/>
            <a:r>
              <a:rPr lang="en-US" dirty="0"/>
              <a:t>Two 60 to 90-minute lectures per day </a:t>
            </a:r>
          </a:p>
          <a:p>
            <a:pPr lvl="1"/>
            <a:r>
              <a:rPr lang="en-US" dirty="0"/>
              <a:t>30 min break between</a:t>
            </a:r>
          </a:p>
          <a:p>
            <a:pPr lvl="1"/>
            <a:r>
              <a:rPr lang="en-US" dirty="0"/>
              <a:t>Lunch!</a:t>
            </a:r>
          </a:p>
          <a:p>
            <a:r>
              <a:rPr lang="en-US" dirty="0"/>
              <a:t>A mini problem set every day</a:t>
            </a:r>
          </a:p>
          <a:p>
            <a:pPr lvl="1"/>
            <a:r>
              <a:rPr lang="en-US" dirty="0"/>
              <a:t>Not graded, but Eliana will provide some feedback</a:t>
            </a:r>
          </a:p>
          <a:p>
            <a:pPr lvl="1"/>
            <a:r>
              <a:rPr lang="en-US" dirty="0"/>
              <a:t>I will release an answer key at 5pm</a:t>
            </a:r>
          </a:p>
          <a:p>
            <a:r>
              <a:rPr lang="en-US" dirty="0"/>
              <a:t>Office hours </a:t>
            </a:r>
          </a:p>
          <a:p>
            <a:pPr lvl="1"/>
            <a:r>
              <a:rPr lang="en-US" dirty="0"/>
              <a:t>Location: Sage 8A</a:t>
            </a:r>
          </a:p>
          <a:p>
            <a:pPr lvl="1"/>
            <a:r>
              <a:rPr lang="en-US" dirty="0"/>
              <a:t>Time: 2 – 5 pm </a:t>
            </a:r>
          </a:p>
          <a:p>
            <a:pPr lvl="1"/>
            <a:r>
              <a:rPr lang="en-US" dirty="0"/>
              <a:t>Come to OH (even if you don’t know how to ask your question)!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957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8DC56-D288-1047-7CDF-D4E14E626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Material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173B2D6-A727-3679-6A2D-2BFDFA6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357624" cy="4351338"/>
          </a:xfrm>
        </p:spPr>
        <p:txBody>
          <a:bodyPr>
            <a:normAutofit/>
          </a:bodyPr>
          <a:lstStyle/>
          <a:p>
            <a:r>
              <a:rPr lang="en-US" dirty="0"/>
              <a:t>Today</a:t>
            </a:r>
          </a:p>
          <a:p>
            <a:pPr lvl="1"/>
            <a:r>
              <a:rPr lang="en-US" dirty="0"/>
              <a:t>Thinking Like a Computer (pseudo code) </a:t>
            </a:r>
          </a:p>
          <a:p>
            <a:pPr lvl="1"/>
            <a:r>
              <a:rPr lang="en-US" dirty="0"/>
              <a:t>Base R</a:t>
            </a:r>
          </a:p>
          <a:p>
            <a:r>
              <a:rPr lang="en-US" dirty="0"/>
              <a:t>Tomorrow – </a:t>
            </a:r>
            <a:r>
              <a:rPr lang="en-US" dirty="0" err="1"/>
              <a:t>tidyverse</a:t>
            </a:r>
            <a:r>
              <a:rPr lang="en-US" dirty="0"/>
              <a:t> packages</a:t>
            </a:r>
          </a:p>
          <a:p>
            <a:pPr lvl="1"/>
            <a:r>
              <a:rPr lang="en-US" dirty="0"/>
              <a:t>Data manipulation (</a:t>
            </a:r>
            <a:r>
              <a:rPr lang="en-US" dirty="0" err="1"/>
              <a:t>dplyr</a:t>
            </a:r>
            <a:r>
              <a:rPr lang="en-US" dirty="0"/>
              <a:t>, </a:t>
            </a:r>
            <a:r>
              <a:rPr lang="en-US" dirty="0" err="1"/>
              <a:t>tidyr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Data Management and visualization (ggplot2)</a:t>
            </a:r>
          </a:p>
          <a:p>
            <a:r>
              <a:rPr lang="en-US" dirty="0"/>
              <a:t>Friday </a:t>
            </a:r>
          </a:p>
          <a:p>
            <a:pPr lvl="1"/>
            <a:r>
              <a:rPr lang="en-US" dirty="0"/>
              <a:t>Collaboration and Version Control (GitHub) </a:t>
            </a:r>
          </a:p>
          <a:p>
            <a:pPr lvl="1"/>
            <a:r>
              <a:rPr lang="en-US" dirty="0"/>
              <a:t>Programming is Programming (python)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462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60B70-52C8-2462-41D7-D80F94DB81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Thinking Like A Computer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C2D215-B013-F668-8B30-AFD326047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Skills to help you outline and (eventually) debug code</a:t>
            </a:r>
          </a:p>
        </p:txBody>
      </p:sp>
    </p:spTree>
    <p:extLst>
      <p:ext uri="{BB962C8B-B14F-4D97-AF65-F5344CB8AC3E}">
        <p14:creationId xmlns:p14="http://schemas.microsoft.com/office/powerpoint/2010/main" val="3541566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638</TotalTime>
  <Words>1839</Words>
  <Application>Microsoft Macintosh PowerPoint</Application>
  <PresentationFormat>Widescreen</PresentationFormat>
  <Paragraphs>246</Paragraphs>
  <Slides>26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Söhne</vt:lpstr>
      <vt:lpstr>Times New Roman</vt:lpstr>
      <vt:lpstr>Office Theme</vt:lpstr>
      <vt:lpstr>1_Office Theme</vt:lpstr>
      <vt:lpstr>Introduction / Thinking Like a Computer </vt:lpstr>
      <vt:lpstr>My background</vt:lpstr>
      <vt:lpstr>My motivation for knowing how to program</vt:lpstr>
      <vt:lpstr>Eliana’s background</vt:lpstr>
      <vt:lpstr>Introductions</vt:lpstr>
      <vt:lpstr>Goal of next three days</vt:lpstr>
      <vt:lpstr>Logistics</vt:lpstr>
      <vt:lpstr>Outline of Material</vt:lpstr>
      <vt:lpstr>Thinking Like A Computer</vt:lpstr>
      <vt:lpstr>What is programming </vt:lpstr>
      <vt:lpstr>What is programming </vt:lpstr>
      <vt:lpstr>Some definitions</vt:lpstr>
      <vt:lpstr>Why should you think like a computer?</vt:lpstr>
      <vt:lpstr>Why should you learn to code?</vt:lpstr>
      <vt:lpstr>Pseudo Code – first step of coding</vt:lpstr>
      <vt:lpstr>Exercise One: Coffee </vt:lpstr>
      <vt:lpstr>Exercise One: Coffee </vt:lpstr>
      <vt:lpstr>Exercise Two: Rock Paper Scissors </vt:lpstr>
      <vt:lpstr>Exercise Two: Rock Paper Scissors </vt:lpstr>
      <vt:lpstr>My pseudo code (lazy)</vt:lpstr>
      <vt:lpstr>Not Lazy Pseudo Code</vt:lpstr>
      <vt:lpstr>R Code </vt:lpstr>
      <vt:lpstr>Couple of notes on writing, debugging code </vt:lpstr>
      <vt:lpstr>Couple of notes on writing, debugging code </vt:lpstr>
      <vt:lpstr>ChatGPT and other AI tools</vt:lpstr>
      <vt:lpstr>What’s next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/ Thinking Like a Computer </dc:title>
  <dc:creator>Creel, Andie</dc:creator>
  <cp:lastModifiedBy>Creel, Andie</cp:lastModifiedBy>
  <cp:revision>127</cp:revision>
  <dcterms:created xsi:type="dcterms:W3CDTF">2023-12-21T16:09:07Z</dcterms:created>
  <dcterms:modified xsi:type="dcterms:W3CDTF">2025-01-07T19:51:32Z</dcterms:modified>
</cp:coreProperties>
</file>

<file path=docProps/thumbnail.jpeg>
</file>